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s/slide2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theme/theme3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9"/>
  </p:notesMasterIdLst>
  <p:handoutMasterIdLst>
    <p:handoutMasterId r:id="rId30"/>
  </p:handoutMasterIdLst>
  <p:sldIdLst>
    <p:sldId id="290" r:id="rId2"/>
    <p:sldId id="295" r:id="rId3"/>
    <p:sldId id="302" r:id="rId4"/>
    <p:sldId id="291" r:id="rId5"/>
    <p:sldId id="298" r:id="rId6"/>
    <p:sldId id="299" r:id="rId7"/>
    <p:sldId id="300" r:id="rId8"/>
    <p:sldId id="301" r:id="rId9"/>
    <p:sldId id="320" r:id="rId10"/>
    <p:sldId id="321" r:id="rId11"/>
    <p:sldId id="303" r:id="rId12"/>
    <p:sldId id="304" r:id="rId13"/>
    <p:sldId id="305" r:id="rId14"/>
    <p:sldId id="306" r:id="rId15"/>
    <p:sldId id="307" r:id="rId16"/>
    <p:sldId id="308" r:id="rId17"/>
    <p:sldId id="313" r:id="rId18"/>
    <p:sldId id="314" r:id="rId19"/>
    <p:sldId id="309" r:id="rId20"/>
    <p:sldId id="310" r:id="rId21"/>
    <p:sldId id="311" r:id="rId22"/>
    <p:sldId id="312" r:id="rId23"/>
    <p:sldId id="315" r:id="rId24"/>
    <p:sldId id="316" r:id="rId25"/>
    <p:sldId id="317" r:id="rId26"/>
    <p:sldId id="318" r:id="rId27"/>
    <p:sldId id="319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 autoAdjust="0"/>
    <p:restoredTop sz="95392" autoAdjust="0"/>
  </p:normalViewPr>
  <p:slideViewPr>
    <p:cSldViewPr>
      <p:cViewPr varScale="1">
        <p:scale>
          <a:sx n="96" d="100"/>
          <a:sy n="96" d="100"/>
        </p:scale>
        <p:origin x="1544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24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37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9CA49-2710-433E-ABB8-A4798B0CF6D4}" type="datetimeFigureOut">
              <a:rPr lang="en-US" smtClean="0"/>
              <a:t>5/16/18</a:t>
            </a:fld>
            <a:endParaRPr lang="en-US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906ACD-4EAD-4FD8-AE30-F01FC7A2A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7965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FB4422-3DC8-45BE-B0A0-D87D16501A8D}" type="datetimeFigureOut">
              <a:rPr lang="en-US" smtClean="0"/>
              <a:pPr/>
              <a:t>5/16/18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9B941C-C958-4D16-B65B-3FFA13E93F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316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9B941C-C958-4D16-B65B-3FFA13E93F7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106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3"/>
            <a:ext cx="7772400" cy="1470025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65688304-4233-4606-BD41-CC1DFAB7A5F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5800" y="413094"/>
            <a:ext cx="2184478" cy="835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0E7E0C27-6E78-41BD-A002-F7B1AB074A3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327" y="511021"/>
            <a:ext cx="1972873" cy="63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7478"/>
      </p:ext>
    </p:extLst>
  </p:cSld>
  <p:clrMapOvr>
    <a:masterClrMapping/>
  </p:clrMapOvr>
  <p:hf sldNum="0" hdr="0" dt="0"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682691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6"/>
            <a:ext cx="2057400" cy="5851525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6"/>
            <a:ext cx="6019800" cy="5851525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144808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192610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8"/>
            <a:ext cx="7772400" cy="1362075"/>
          </a:xfrm>
        </p:spPr>
        <p:txBody>
          <a:bodyPr anchor="t"/>
          <a:lstStyle>
            <a:lvl1pPr algn="l">
              <a:defRPr sz="3000" b="1" cap="all"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accent6">
                    <a:lumMod val="7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2857959542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0796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104422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934172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149127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8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2546647315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793878785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grpSp>
        <p:nvGrpSpPr>
          <p:cNvPr id="23" name="Grupa 22">
            <a:extLst>
              <a:ext uri="{FF2B5EF4-FFF2-40B4-BE49-F238E27FC236}">
                <a16:creationId xmlns:a16="http://schemas.microsoft.com/office/drawing/2014/main" id="{B12AD403-5989-4AB5-B610-AC8A2C9F7B3D}"/>
              </a:ext>
            </a:extLst>
          </p:cNvPr>
          <p:cNvGrpSpPr/>
          <p:nvPr userDrawn="1"/>
        </p:nvGrpSpPr>
        <p:grpSpPr>
          <a:xfrm>
            <a:off x="294910" y="6405749"/>
            <a:ext cx="8491838" cy="473873"/>
            <a:chOff x="294910" y="6405749"/>
            <a:chExt cx="8491838" cy="473873"/>
          </a:xfrm>
        </p:grpSpPr>
        <p:pic>
          <p:nvPicPr>
            <p:cNvPr id="24" name="Obraz 23">
              <a:extLst>
                <a:ext uri="{FF2B5EF4-FFF2-40B4-BE49-F238E27FC236}">
                  <a16:creationId xmlns:a16="http://schemas.microsoft.com/office/drawing/2014/main" id="{5B5B2B36-AE7B-4829-A8D9-A77C02CDC6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910" y="6405749"/>
              <a:ext cx="1238980" cy="473873"/>
            </a:xfrm>
            <a:prstGeom prst="rect">
              <a:avLst/>
            </a:prstGeom>
          </p:spPr>
        </p:pic>
        <p:pic>
          <p:nvPicPr>
            <p:cNvPr id="25" name="Obraz 24">
              <a:extLst>
                <a:ext uri="{FF2B5EF4-FFF2-40B4-BE49-F238E27FC236}">
                  <a16:creationId xmlns:a16="http://schemas.microsoft.com/office/drawing/2014/main" id="{CCDFEB4F-A4AF-4D4E-9F4B-F4E4E8A40F3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32767" y="6436650"/>
              <a:ext cx="953981" cy="309299"/>
            </a:xfrm>
            <a:prstGeom prst="rect">
              <a:avLst/>
            </a:prstGeom>
          </p:spPr>
        </p:pic>
        <p:sp>
          <p:nvSpPr>
            <p:cNvPr id="26" name="Footer Placeholder 4">
              <a:extLst>
                <a:ext uri="{FF2B5EF4-FFF2-40B4-BE49-F238E27FC236}">
                  <a16:creationId xmlns:a16="http://schemas.microsoft.com/office/drawing/2014/main" id="{F2BCE362-9B94-4E90-9291-03900C5A899D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005357" y="6452185"/>
              <a:ext cx="5384800" cy="381000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lvl1pPr>
                <a:defRPr sz="1400" b="1">
                  <a:solidFill>
                    <a:schemeClr val="bg1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l-PL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SQLDay</a:t>
              </a:r>
              <a:r>
                <a:rPr kumimoji="0" lang="pl-PL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201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8</a:t>
              </a:r>
              <a:endParaRPr kumimoji="0" lang="pl-PL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9005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685783" rtl="0" eaLnBrk="1" latinLnBrk="0" hangingPunct="1">
        <a:spcBef>
          <a:spcPct val="0"/>
        </a:spcBef>
        <a:buNone/>
        <a:defRPr sz="33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685783" rtl="0" eaLnBrk="1" latinLnBrk="0" hangingPunct="1">
        <a:spcBef>
          <a:spcPct val="20000"/>
        </a:spcBef>
        <a:buFont typeface="Arial" pitchFamily="34" charset="0"/>
        <a:buChar char="–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lnx.azurewebsites.net/sqlfor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Co jest (NIE) możliwe z Microsoft SQL Server na systemie Linux (na </a:t>
            </a:r>
            <a:r>
              <a:rPr lang="pl-PL" dirty="0" err="1"/>
              <a:t>Azure</a:t>
            </a:r>
            <a:r>
              <a:rPr lang="pl-PL" dirty="0"/>
              <a:t>)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Michał</a:t>
            </a:r>
            <a:r>
              <a:rPr lang="en-US" dirty="0"/>
              <a:t> </a:t>
            </a:r>
            <a:r>
              <a:rPr lang="en-US" dirty="0" err="1"/>
              <a:t>Smereczyński</a:t>
            </a:r>
            <a:endParaRPr lang="en-US" dirty="0"/>
          </a:p>
          <a:p>
            <a:r>
              <a:rPr lang="en-US" b="0" dirty="0"/>
              <a:t>Microsoft Azure MVP</a:t>
            </a:r>
          </a:p>
          <a:p>
            <a:r>
              <a:rPr lang="en-US" b="0" dirty="0"/>
              <a:t>Cloud Architect at </a:t>
            </a:r>
            <a:r>
              <a:rPr lang="en-US" b="0" dirty="0" err="1"/>
              <a:t>Omada</a:t>
            </a:r>
            <a:r>
              <a:rPr lang="en-US" b="0" dirty="0"/>
              <a:t> A/S</a:t>
            </a:r>
          </a:p>
          <a:p>
            <a:r>
              <a:rPr lang="en-US" b="0" dirty="0"/>
              <a:t>@</a:t>
            </a:r>
            <a:r>
              <a:rPr lang="en-US" b="0" dirty="0" err="1"/>
              <a:t>smereczynski</a:t>
            </a:r>
            <a:endParaRPr lang="pl-PL" b="0" dirty="0"/>
          </a:p>
        </p:txBody>
      </p:sp>
    </p:spTree>
    <p:extLst>
      <p:ext uri="{BB962C8B-B14F-4D97-AF65-F5344CB8AC3E}">
        <p14:creationId xmlns:p14="http://schemas.microsoft.com/office/powerpoint/2010/main" val="3007831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F105CA42-D70A-B34E-B0CC-F80D587D26C5}"/>
              </a:ext>
            </a:extLst>
          </p:cNvPr>
          <p:cNvSpPr/>
          <p:nvPr/>
        </p:nvSpPr>
        <p:spPr>
          <a:xfrm>
            <a:off x="611560" y="2522630"/>
            <a:ext cx="79928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create_or_update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resource_group_name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container_group_name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container_group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CD489927-4ECF-CF43-8905-24CAA25AD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980" y="1178976"/>
            <a:ext cx="3810000" cy="1282700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F7724ED8-7E12-6C44-B1AA-1CE1ACC3D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240134"/>
            <a:ext cx="3459187" cy="1018538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01AB2968-2140-D54E-BC27-3CA99793EB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54" y="163444"/>
            <a:ext cx="3384550" cy="984250"/>
          </a:xfrm>
          <a:prstGeom prst="rect">
            <a:avLst/>
          </a:prstGeom>
        </p:spPr>
      </p:pic>
      <p:sp>
        <p:nvSpPr>
          <p:cNvPr id="6" name="Prostokąt 5">
            <a:extLst>
              <a:ext uri="{FF2B5EF4-FFF2-40B4-BE49-F238E27FC236}">
                <a16:creationId xmlns:a16="http://schemas.microsoft.com/office/drawing/2014/main" id="{BF23EA3C-039D-B140-A872-B376CD0DCDA1}"/>
              </a:ext>
            </a:extLst>
          </p:cNvPr>
          <p:cNvSpPr/>
          <p:nvPr/>
        </p:nvSpPr>
        <p:spPr>
          <a:xfrm>
            <a:off x="611560" y="5301208"/>
            <a:ext cx="75608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Container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image,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resources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command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ports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environment_variables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volume_mounts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836642A5-3E81-0447-B5BC-618DD4A2505E}"/>
              </a:ext>
            </a:extLst>
          </p:cNvPr>
          <p:cNvSpPr/>
          <p:nvPr/>
        </p:nvSpPr>
        <p:spPr>
          <a:xfrm>
            <a:off x="611560" y="3773419"/>
            <a:ext cx="79928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ContainerGroup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containers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os_type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location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tags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image_registry_credentials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restart_policy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ip_address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volumes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0396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11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755576" y="1700808"/>
            <a:ext cx="7560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/>
              <a:t>Meritum – koniec pozytywów, czyli co nie działa…</a:t>
            </a:r>
          </a:p>
        </p:txBody>
      </p:sp>
    </p:spTree>
    <p:extLst>
      <p:ext uri="{BB962C8B-B14F-4D97-AF65-F5344CB8AC3E}">
        <p14:creationId xmlns:p14="http://schemas.microsoft.com/office/powerpoint/2010/main" val="1822485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Database </a:t>
            </a:r>
            <a:r>
              <a:rPr lang="pl-PL" dirty="0" err="1"/>
              <a:t>engine</a:t>
            </a:r>
            <a:endParaRPr lang="pl-PL" dirty="0"/>
          </a:p>
        </p:txBody>
      </p:sp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12</a:t>
            </a:fld>
            <a:endParaRPr lang="pl-PL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5F1E0637-2386-B348-AB5A-DAD129AA1C7A}"/>
              </a:ext>
            </a:extLst>
          </p:cNvPr>
          <p:cNvSpPr/>
          <p:nvPr/>
        </p:nvSpPr>
        <p:spPr>
          <a:xfrm>
            <a:off x="457200" y="1859340"/>
            <a:ext cx="86868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Transactional</a:t>
            </a:r>
            <a:r>
              <a:rPr lang="pl-PL" sz="2200" dirty="0"/>
              <a:t> </a:t>
            </a:r>
            <a:r>
              <a:rPr lang="pl-PL" sz="2200" dirty="0" err="1"/>
              <a:t>replication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Merge</a:t>
            </a:r>
            <a:r>
              <a:rPr lang="pl-PL" sz="2200" dirty="0"/>
              <a:t> </a:t>
            </a:r>
            <a:r>
              <a:rPr lang="pl-PL" sz="2200" dirty="0" err="1"/>
              <a:t>replication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Stretch</a:t>
            </a:r>
            <a:r>
              <a:rPr lang="pl-PL" sz="2200" dirty="0"/>
              <a:t>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Polybase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Distributed </a:t>
            </a:r>
            <a:r>
              <a:rPr lang="pl-PL" sz="2200" dirty="0" err="1"/>
              <a:t>query</a:t>
            </a:r>
            <a:r>
              <a:rPr lang="pl-PL" sz="2200" dirty="0"/>
              <a:t> with 3rd-party </a:t>
            </a:r>
            <a:r>
              <a:rPr lang="pl-PL" sz="2200" dirty="0" err="1"/>
              <a:t>connections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System </a:t>
            </a:r>
            <a:r>
              <a:rPr lang="pl-PL" sz="2200" dirty="0" err="1"/>
              <a:t>extended</a:t>
            </a:r>
            <a:r>
              <a:rPr lang="pl-PL" sz="2200" dirty="0"/>
              <a:t> </a:t>
            </a:r>
            <a:r>
              <a:rPr lang="pl-PL" sz="2200" dirty="0" err="1"/>
              <a:t>stored</a:t>
            </a:r>
            <a:r>
              <a:rPr lang="pl-PL" sz="2200" dirty="0"/>
              <a:t> </a:t>
            </a:r>
            <a:r>
              <a:rPr lang="pl-PL" sz="2200" dirty="0" err="1"/>
              <a:t>procedures</a:t>
            </a:r>
            <a:r>
              <a:rPr lang="pl-PL" sz="2200" dirty="0"/>
              <a:t> (XP_CMDSHELL,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Filetable</a:t>
            </a:r>
            <a:r>
              <a:rPr lang="pl-PL" sz="2200" dirty="0"/>
              <a:t>, FILESTREAM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CLR </a:t>
            </a:r>
            <a:r>
              <a:rPr lang="pl-PL" sz="2200" dirty="0" err="1"/>
              <a:t>assemblies</a:t>
            </a:r>
            <a:r>
              <a:rPr lang="pl-PL" sz="2200" dirty="0"/>
              <a:t> with the EXTERNAL_ACCESS </a:t>
            </a:r>
            <a:r>
              <a:rPr lang="pl-PL" sz="2200" dirty="0" err="1"/>
              <a:t>or</a:t>
            </a:r>
            <a:r>
              <a:rPr lang="pl-PL" sz="2200" dirty="0"/>
              <a:t> UNSAFE </a:t>
            </a:r>
            <a:r>
              <a:rPr lang="pl-PL" sz="2200" dirty="0" err="1"/>
              <a:t>permission</a:t>
            </a:r>
            <a:r>
              <a:rPr lang="pl-PL" sz="2200" dirty="0"/>
              <a:t> 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Buffer</a:t>
            </a:r>
            <a:r>
              <a:rPr lang="pl-PL" sz="2200" dirty="0"/>
              <a:t> </a:t>
            </a:r>
            <a:r>
              <a:rPr lang="pl-PL" sz="2200" dirty="0" err="1"/>
              <a:t>Pool</a:t>
            </a:r>
            <a:r>
              <a:rPr lang="pl-PL" sz="2200" dirty="0"/>
              <a:t> Extension</a:t>
            </a:r>
          </a:p>
        </p:txBody>
      </p:sp>
    </p:spTree>
    <p:extLst>
      <p:ext uri="{BB962C8B-B14F-4D97-AF65-F5344CB8AC3E}">
        <p14:creationId xmlns:p14="http://schemas.microsoft.com/office/powerpoint/2010/main" val="1763307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SQL Server Agent</a:t>
            </a:r>
          </a:p>
        </p:txBody>
      </p:sp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13</a:t>
            </a:fld>
            <a:endParaRPr lang="pl-PL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5F1E0637-2386-B348-AB5A-DAD129AA1C7A}"/>
              </a:ext>
            </a:extLst>
          </p:cNvPr>
          <p:cNvSpPr/>
          <p:nvPr/>
        </p:nvSpPr>
        <p:spPr>
          <a:xfrm>
            <a:off x="457200" y="1859340"/>
            <a:ext cx="8686800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Subsystems</a:t>
            </a:r>
            <a:r>
              <a:rPr lang="pl-PL" sz="2200" dirty="0"/>
              <a:t>: </a:t>
            </a:r>
            <a:r>
              <a:rPr lang="pl-PL" sz="2200" dirty="0" err="1"/>
              <a:t>CmdExec</a:t>
            </a:r>
            <a:r>
              <a:rPr lang="pl-PL" sz="2200" dirty="0"/>
              <a:t>, PowerShell, Queue Reader, SSIS, SSAS, SSRS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Alerts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Log Reader Agent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Change</a:t>
            </a:r>
            <a:r>
              <a:rPr lang="pl-PL" sz="2200" dirty="0"/>
              <a:t> Data </a:t>
            </a:r>
            <a:r>
              <a:rPr lang="pl-PL" sz="2200" dirty="0" err="1"/>
              <a:t>Capture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Managed</a:t>
            </a:r>
            <a:r>
              <a:rPr lang="pl-PL" sz="2200" dirty="0"/>
              <a:t> Backup</a:t>
            </a:r>
          </a:p>
        </p:txBody>
      </p:sp>
    </p:spTree>
    <p:extLst>
      <p:ext uri="{BB962C8B-B14F-4D97-AF65-F5344CB8AC3E}">
        <p14:creationId xmlns:p14="http://schemas.microsoft.com/office/powerpoint/2010/main" val="2799135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High </a:t>
            </a:r>
            <a:r>
              <a:rPr lang="pl-PL" dirty="0" err="1"/>
              <a:t>Availability</a:t>
            </a:r>
            <a:endParaRPr lang="pl-PL" dirty="0"/>
          </a:p>
        </p:txBody>
      </p:sp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14</a:t>
            </a:fld>
            <a:endParaRPr lang="pl-PL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5F1E0637-2386-B348-AB5A-DAD129AA1C7A}"/>
              </a:ext>
            </a:extLst>
          </p:cNvPr>
          <p:cNvSpPr/>
          <p:nvPr/>
        </p:nvSpPr>
        <p:spPr>
          <a:xfrm>
            <a:off x="457200" y="1859340"/>
            <a:ext cx="8686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Database mirroring</a:t>
            </a:r>
          </a:p>
        </p:txBody>
      </p:sp>
    </p:spTree>
    <p:extLst>
      <p:ext uri="{BB962C8B-B14F-4D97-AF65-F5344CB8AC3E}">
        <p14:creationId xmlns:p14="http://schemas.microsoft.com/office/powerpoint/2010/main" val="1332409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Security</a:t>
            </a:r>
          </a:p>
        </p:txBody>
      </p:sp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15</a:t>
            </a:fld>
            <a:endParaRPr lang="pl-PL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5F1E0637-2386-B348-AB5A-DAD129AA1C7A}"/>
              </a:ext>
            </a:extLst>
          </p:cNvPr>
          <p:cNvSpPr/>
          <p:nvPr/>
        </p:nvSpPr>
        <p:spPr>
          <a:xfrm>
            <a:off x="457200" y="1859340"/>
            <a:ext cx="86868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Extensible</a:t>
            </a:r>
            <a:r>
              <a:rPr lang="pl-PL" sz="2200" dirty="0"/>
              <a:t> </a:t>
            </a:r>
            <a:r>
              <a:rPr lang="pl-PL" sz="2200" dirty="0" err="1"/>
              <a:t>Key</a:t>
            </a:r>
            <a:r>
              <a:rPr lang="pl-PL" sz="2200" dirty="0"/>
              <a:t>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AD </a:t>
            </a:r>
            <a:r>
              <a:rPr lang="pl-PL" sz="2200" dirty="0" err="1"/>
              <a:t>Authentication</a:t>
            </a:r>
            <a:r>
              <a:rPr lang="pl-PL" sz="2200" dirty="0"/>
              <a:t> for </a:t>
            </a:r>
            <a:r>
              <a:rPr lang="pl-PL" sz="2200" dirty="0" err="1"/>
              <a:t>Linked</a:t>
            </a:r>
            <a:r>
              <a:rPr lang="pl-PL" sz="2200" dirty="0"/>
              <a:t> </a:t>
            </a:r>
            <a:r>
              <a:rPr lang="pl-PL" sz="2200" dirty="0" err="1"/>
              <a:t>Servers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AD </a:t>
            </a:r>
            <a:r>
              <a:rPr lang="pl-PL" sz="2200" dirty="0" err="1"/>
              <a:t>Authentication</a:t>
            </a:r>
            <a:r>
              <a:rPr lang="pl-PL" sz="2200" dirty="0"/>
              <a:t> for </a:t>
            </a:r>
            <a:r>
              <a:rPr lang="pl-PL" sz="2200" dirty="0" err="1"/>
              <a:t>Availability</a:t>
            </a:r>
            <a:r>
              <a:rPr lang="pl-PL" sz="2200" dirty="0"/>
              <a:t> </a:t>
            </a:r>
            <a:r>
              <a:rPr lang="pl-PL" sz="2200" dirty="0" err="1"/>
              <a:t>Groups</a:t>
            </a:r>
            <a:r>
              <a:rPr lang="pl-PL" sz="2200" dirty="0"/>
              <a:t> (</a:t>
            </a:r>
            <a:r>
              <a:rPr lang="pl-PL" sz="2200" dirty="0" err="1"/>
              <a:t>AGs</a:t>
            </a:r>
            <a:r>
              <a:rPr lang="pl-PL" sz="2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3rd party AD </a:t>
            </a:r>
            <a:r>
              <a:rPr lang="pl-PL" sz="2200" dirty="0" err="1"/>
              <a:t>tools</a:t>
            </a:r>
            <a:r>
              <a:rPr lang="pl-PL" sz="2200" dirty="0"/>
              <a:t> (</a:t>
            </a:r>
            <a:r>
              <a:rPr lang="pl-PL" sz="2200" dirty="0" err="1"/>
              <a:t>Centrify</a:t>
            </a:r>
            <a:r>
              <a:rPr lang="pl-PL" sz="2200" dirty="0"/>
              <a:t>, </a:t>
            </a:r>
            <a:r>
              <a:rPr lang="pl-PL" sz="2200" dirty="0" err="1"/>
              <a:t>Vintela</a:t>
            </a:r>
            <a:r>
              <a:rPr lang="pl-PL" sz="2200" dirty="0"/>
              <a:t>, </a:t>
            </a:r>
            <a:r>
              <a:rPr lang="pl-PL" sz="2200" dirty="0" err="1"/>
              <a:t>Powerbroker</a:t>
            </a:r>
            <a:r>
              <a:rPr lang="pl-PL" sz="2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91843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Services</a:t>
            </a:r>
          </a:p>
        </p:txBody>
      </p:sp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16</a:t>
            </a:fld>
            <a:endParaRPr lang="pl-PL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5F1E0637-2386-B348-AB5A-DAD129AA1C7A}"/>
              </a:ext>
            </a:extLst>
          </p:cNvPr>
          <p:cNvSpPr/>
          <p:nvPr/>
        </p:nvSpPr>
        <p:spPr>
          <a:xfrm>
            <a:off x="457200" y="1859340"/>
            <a:ext cx="868680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SQL Server </a:t>
            </a:r>
            <a:r>
              <a:rPr lang="pl-PL" sz="2200" dirty="0" err="1"/>
              <a:t>Browser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SQL Server R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StreamInsight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Analysis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Reporting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Data </a:t>
            </a:r>
            <a:r>
              <a:rPr lang="pl-PL" sz="2200" dirty="0" err="1"/>
              <a:t>Quality</a:t>
            </a:r>
            <a:r>
              <a:rPr lang="pl-PL" sz="2200" dirty="0"/>
              <a:t>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Master Data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Distributed </a:t>
            </a:r>
            <a:r>
              <a:rPr lang="pl-PL" sz="2200" dirty="0" err="1"/>
              <a:t>Transaction</a:t>
            </a:r>
            <a:r>
              <a:rPr lang="pl-PL" sz="2200" dirty="0"/>
              <a:t> </a:t>
            </a:r>
            <a:r>
              <a:rPr lang="pl-PL" sz="2200" dirty="0" err="1"/>
              <a:t>Coordinator</a:t>
            </a:r>
            <a:r>
              <a:rPr lang="pl-PL" sz="2200" dirty="0"/>
              <a:t> (DTC)</a:t>
            </a:r>
          </a:p>
        </p:txBody>
      </p:sp>
    </p:spTree>
    <p:extLst>
      <p:ext uri="{BB962C8B-B14F-4D97-AF65-F5344CB8AC3E}">
        <p14:creationId xmlns:p14="http://schemas.microsoft.com/office/powerpoint/2010/main" val="1234217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Management</a:t>
            </a:r>
          </a:p>
        </p:txBody>
      </p:sp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17</a:t>
            </a:fld>
            <a:endParaRPr lang="pl-PL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5F1E0637-2386-B348-AB5A-DAD129AA1C7A}"/>
              </a:ext>
            </a:extLst>
          </p:cNvPr>
          <p:cNvSpPr/>
          <p:nvPr/>
        </p:nvSpPr>
        <p:spPr>
          <a:xfrm>
            <a:off x="457200" y="1859340"/>
            <a:ext cx="8686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SQL Server </a:t>
            </a:r>
            <a:r>
              <a:rPr lang="pl-PL" sz="2200" dirty="0" err="1"/>
              <a:t>Configuration</a:t>
            </a:r>
            <a:r>
              <a:rPr lang="pl-PL" sz="2200" dirty="0"/>
              <a:t> Manager </a:t>
            </a:r>
            <a:r>
              <a:rPr lang="pl-PL" sz="2200" dirty="0" err="1"/>
              <a:t>can’t</a:t>
            </a:r>
            <a:r>
              <a:rPr lang="pl-PL" sz="2200" dirty="0"/>
              <a:t> </a:t>
            </a:r>
            <a:r>
              <a:rPr lang="pl-PL" sz="2200" dirty="0" err="1"/>
              <a:t>connect</a:t>
            </a:r>
            <a:r>
              <a:rPr lang="pl-PL" sz="2200" dirty="0"/>
              <a:t> to SQL Server on Linux.</a:t>
            </a:r>
          </a:p>
        </p:txBody>
      </p:sp>
    </p:spTree>
    <p:extLst>
      <p:ext uri="{BB962C8B-B14F-4D97-AF65-F5344CB8AC3E}">
        <p14:creationId xmlns:p14="http://schemas.microsoft.com/office/powerpoint/2010/main" val="13776606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SSIS</a:t>
            </a:r>
          </a:p>
        </p:txBody>
      </p:sp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18</a:t>
            </a:fld>
            <a:endParaRPr lang="pl-PL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5F1E0637-2386-B348-AB5A-DAD129AA1C7A}"/>
              </a:ext>
            </a:extLst>
          </p:cNvPr>
          <p:cNvSpPr/>
          <p:nvPr/>
        </p:nvSpPr>
        <p:spPr>
          <a:xfrm>
            <a:off x="457200" y="1859340"/>
            <a:ext cx="86868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SSIS </a:t>
            </a:r>
            <a:r>
              <a:rPr lang="pl-PL" sz="2200" dirty="0" err="1"/>
              <a:t>Catalog</a:t>
            </a:r>
            <a:r>
              <a:rPr lang="pl-PL" sz="2200" dirty="0"/>
              <a:t> </a:t>
            </a:r>
            <a:r>
              <a:rPr lang="pl-PL" sz="2200" dirty="0" err="1"/>
              <a:t>database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Scheduled</a:t>
            </a:r>
            <a:r>
              <a:rPr lang="pl-PL" sz="2200" dirty="0"/>
              <a:t> </a:t>
            </a:r>
            <a:r>
              <a:rPr lang="pl-PL" sz="2200" dirty="0" err="1"/>
              <a:t>package</a:t>
            </a:r>
            <a:r>
              <a:rPr lang="pl-PL" sz="2200" dirty="0"/>
              <a:t> </a:t>
            </a:r>
            <a:r>
              <a:rPr lang="pl-PL" sz="2200" dirty="0" err="1"/>
              <a:t>execution</a:t>
            </a:r>
            <a:r>
              <a:rPr lang="pl-PL" sz="2200" dirty="0"/>
              <a:t> by SQL Agent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Windows </a:t>
            </a:r>
            <a:r>
              <a:rPr lang="pl-PL" sz="2200" dirty="0" err="1"/>
              <a:t>Authentication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Third-party </a:t>
            </a:r>
            <a:r>
              <a:rPr lang="pl-PL" sz="2200" dirty="0" err="1"/>
              <a:t>components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Change</a:t>
            </a:r>
            <a:r>
              <a:rPr lang="pl-PL" sz="2200" dirty="0"/>
              <a:t> Data </a:t>
            </a:r>
            <a:r>
              <a:rPr lang="pl-PL" sz="2200" dirty="0" err="1"/>
              <a:t>Capture</a:t>
            </a:r>
            <a:r>
              <a:rPr lang="pl-PL" sz="2200" dirty="0"/>
              <a:t> (CDC)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SSIS </a:t>
            </a:r>
            <a:r>
              <a:rPr lang="pl-PL" sz="2200" dirty="0" err="1"/>
              <a:t>Scale</a:t>
            </a:r>
            <a:r>
              <a:rPr lang="pl-PL" sz="2200" dirty="0"/>
              <a:t> 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Azure</a:t>
            </a:r>
            <a:r>
              <a:rPr lang="pl-PL" sz="2200" dirty="0"/>
              <a:t> </a:t>
            </a:r>
            <a:r>
              <a:rPr lang="pl-PL" sz="2200" dirty="0" err="1"/>
              <a:t>Feature</a:t>
            </a:r>
            <a:r>
              <a:rPr lang="pl-PL" sz="2200" dirty="0"/>
              <a:t> Pack for SSIS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 err="1"/>
              <a:t>Hadoop</a:t>
            </a:r>
            <a:r>
              <a:rPr lang="pl-PL" sz="2200" dirty="0"/>
              <a:t> and HDFS </a:t>
            </a:r>
            <a:r>
              <a:rPr lang="pl-PL" sz="2200" dirty="0" err="1"/>
              <a:t>support</a:t>
            </a:r>
            <a:endParaRPr lang="pl-PL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Microsoft Connector for SAP BW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200" dirty="0"/>
              <a:t>Not </a:t>
            </a:r>
            <a:r>
              <a:rPr lang="pl-PL" sz="2200" dirty="0" err="1"/>
              <a:t>supported</a:t>
            </a:r>
            <a:r>
              <a:rPr lang="pl-PL" sz="2200" dirty="0"/>
              <a:t> on SUSE</a:t>
            </a:r>
          </a:p>
        </p:txBody>
      </p:sp>
    </p:spTree>
    <p:extLst>
      <p:ext uri="{BB962C8B-B14F-4D97-AF65-F5344CB8AC3E}">
        <p14:creationId xmlns:p14="http://schemas.microsoft.com/office/powerpoint/2010/main" val="2559569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19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755576" y="1700808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b="1" dirty="0"/>
              <a:t>Perełka</a:t>
            </a:r>
          </a:p>
        </p:txBody>
      </p:sp>
    </p:spTree>
    <p:extLst>
      <p:ext uri="{BB962C8B-B14F-4D97-AF65-F5344CB8AC3E}">
        <p14:creationId xmlns:p14="http://schemas.microsoft.com/office/powerpoint/2010/main" val="1853229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on Linux</a:t>
            </a:r>
            <a:endParaRPr lang="pl-PL" dirty="0"/>
          </a:p>
        </p:txBody>
      </p:sp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2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755576" y="1700808"/>
            <a:ext cx="7560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/>
              <a:t>„SQL Server 2017 </a:t>
            </a:r>
            <a:r>
              <a:rPr lang="pl-PL" sz="3600" dirty="0" err="1"/>
              <a:t>has</a:t>
            </a:r>
            <a:r>
              <a:rPr lang="pl-PL" sz="3600" dirty="0"/>
              <a:t> the same </a:t>
            </a:r>
            <a:r>
              <a:rPr lang="pl-PL" sz="3600" dirty="0" err="1"/>
              <a:t>underlying</a:t>
            </a:r>
            <a:r>
              <a:rPr lang="pl-PL" sz="3600" dirty="0"/>
              <a:t> </a:t>
            </a:r>
            <a:r>
              <a:rPr lang="pl-PL" sz="3600" dirty="0" err="1"/>
              <a:t>database</a:t>
            </a:r>
            <a:r>
              <a:rPr lang="pl-PL" sz="3600" dirty="0"/>
              <a:t> </a:t>
            </a:r>
            <a:r>
              <a:rPr lang="pl-PL" sz="3600" dirty="0" err="1"/>
              <a:t>engine</a:t>
            </a:r>
            <a:r>
              <a:rPr lang="pl-PL" sz="3600" dirty="0"/>
              <a:t> on </a:t>
            </a:r>
            <a:r>
              <a:rPr lang="pl-PL" sz="3600" b="1" dirty="0" err="1"/>
              <a:t>all</a:t>
            </a:r>
            <a:r>
              <a:rPr lang="pl-PL" sz="3600" dirty="0"/>
              <a:t> </a:t>
            </a:r>
            <a:r>
              <a:rPr lang="pl-PL" sz="3600" b="1" dirty="0" err="1"/>
              <a:t>supported</a:t>
            </a:r>
            <a:r>
              <a:rPr lang="pl-PL" sz="3600" b="1" dirty="0"/>
              <a:t> </a:t>
            </a:r>
            <a:r>
              <a:rPr lang="pl-PL" sz="3600" b="1" dirty="0" err="1"/>
              <a:t>platforms</a:t>
            </a:r>
            <a:r>
              <a:rPr lang="pl-PL" sz="3600" b="1" dirty="0"/>
              <a:t>, </a:t>
            </a:r>
            <a:r>
              <a:rPr lang="pl-PL" sz="3600" b="1" dirty="0" err="1"/>
              <a:t>including</a:t>
            </a:r>
            <a:r>
              <a:rPr lang="pl-PL" sz="3600" b="1" dirty="0"/>
              <a:t> Linux</a:t>
            </a:r>
            <a:r>
              <a:rPr lang="pl-PL" sz="3600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40416594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20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755576" y="1700808"/>
            <a:ext cx="7560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b="1" dirty="0"/>
              <a:t>Jaka jest maksymalna długość nazwy hosta z systemem Linux?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59AD3E6-A3BD-144E-A1FA-6CC96F3515F8}"/>
              </a:ext>
            </a:extLst>
          </p:cNvPr>
          <p:cNvSpPr txBox="1"/>
          <p:nvPr/>
        </p:nvSpPr>
        <p:spPr>
          <a:xfrm>
            <a:off x="755576" y="3429000"/>
            <a:ext cx="7560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b="1" dirty="0">
                <a:solidFill>
                  <a:srgbClr val="00B050"/>
                </a:solidFill>
              </a:rPr>
              <a:t>255 bajtów na FQDN</a:t>
            </a:r>
          </a:p>
          <a:p>
            <a:r>
              <a:rPr lang="pl-PL" sz="3600" b="1" dirty="0">
                <a:solidFill>
                  <a:srgbClr val="00B050"/>
                </a:solidFill>
              </a:rPr>
              <a:t>63 bajty na etykietę DNS</a:t>
            </a:r>
          </a:p>
        </p:txBody>
      </p:sp>
    </p:spTree>
    <p:extLst>
      <p:ext uri="{BB962C8B-B14F-4D97-AF65-F5344CB8AC3E}">
        <p14:creationId xmlns:p14="http://schemas.microsoft.com/office/powerpoint/2010/main" val="202635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21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755576" y="1700808"/>
            <a:ext cx="7560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b="1" dirty="0"/>
              <a:t>Jaka jest maksymalna długość nazwy hosta z systemem Windows?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59AD3E6-A3BD-144E-A1FA-6CC96F3515F8}"/>
              </a:ext>
            </a:extLst>
          </p:cNvPr>
          <p:cNvSpPr txBox="1"/>
          <p:nvPr/>
        </p:nvSpPr>
        <p:spPr>
          <a:xfrm>
            <a:off x="755576" y="3429000"/>
            <a:ext cx="7560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b="1" dirty="0">
                <a:solidFill>
                  <a:srgbClr val="00B050"/>
                </a:solidFill>
              </a:rPr>
              <a:t>255 bajtów na FQDN</a:t>
            </a:r>
          </a:p>
          <a:p>
            <a:r>
              <a:rPr lang="pl-PL" sz="3600" b="1" dirty="0">
                <a:solidFill>
                  <a:srgbClr val="00B050"/>
                </a:solidFill>
              </a:rPr>
              <a:t>63 bajty na etykietę DNS</a:t>
            </a:r>
          </a:p>
          <a:p>
            <a:r>
              <a:rPr lang="pl-PL" sz="3600" b="1" dirty="0">
                <a:solidFill>
                  <a:srgbClr val="FF0000"/>
                </a:solidFill>
              </a:rPr>
              <a:t>15 znaków na nazwę komputera</a:t>
            </a:r>
          </a:p>
        </p:txBody>
      </p:sp>
    </p:spTree>
    <p:extLst>
      <p:ext uri="{BB962C8B-B14F-4D97-AF65-F5344CB8AC3E}">
        <p14:creationId xmlns:p14="http://schemas.microsoft.com/office/powerpoint/2010/main" val="255755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22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755576" y="1700808"/>
            <a:ext cx="7560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b="1" dirty="0"/>
              <a:t>Jaka jest maksymalna długość nazwy hosta z systemem Linux na którym działa SQL Server?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59AD3E6-A3BD-144E-A1FA-6CC96F3515F8}"/>
              </a:ext>
            </a:extLst>
          </p:cNvPr>
          <p:cNvSpPr txBox="1"/>
          <p:nvPr/>
        </p:nvSpPr>
        <p:spPr>
          <a:xfrm>
            <a:off x="755576" y="4797152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b="1" dirty="0">
                <a:solidFill>
                  <a:srgbClr val="FF0000"/>
                </a:solidFill>
              </a:rPr>
              <a:t>15 znaków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176474B9-0063-5A4C-AB65-CBED9DEDB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3238619"/>
            <a:ext cx="2707083" cy="220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17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23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755576" y="1700808"/>
            <a:ext cx="75608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/>
              <a:t>„The </a:t>
            </a:r>
            <a:r>
              <a:rPr lang="pl-PL" sz="3600" dirty="0" err="1"/>
              <a:t>following</a:t>
            </a:r>
            <a:r>
              <a:rPr lang="pl-PL" sz="3600" dirty="0"/>
              <a:t> </a:t>
            </a:r>
            <a:r>
              <a:rPr lang="pl-PL" sz="3600" dirty="0" err="1"/>
              <a:t>features</a:t>
            </a:r>
            <a:r>
              <a:rPr lang="pl-PL" sz="3600" dirty="0"/>
              <a:t> and services </a:t>
            </a:r>
            <a:r>
              <a:rPr lang="pl-PL" sz="3600" dirty="0" err="1"/>
              <a:t>are</a:t>
            </a:r>
            <a:r>
              <a:rPr lang="pl-PL" sz="3600" dirty="0"/>
              <a:t> not </a:t>
            </a:r>
            <a:r>
              <a:rPr lang="pl-PL" sz="3600" dirty="0" err="1"/>
              <a:t>available</a:t>
            </a:r>
            <a:r>
              <a:rPr lang="pl-PL" sz="3600" dirty="0"/>
              <a:t> on Linux </a:t>
            </a:r>
            <a:r>
              <a:rPr lang="pl-PL" sz="3600" dirty="0" err="1"/>
              <a:t>at</a:t>
            </a:r>
            <a:r>
              <a:rPr lang="pl-PL" sz="3600" dirty="0"/>
              <a:t> the </a:t>
            </a:r>
            <a:r>
              <a:rPr lang="pl-PL" sz="3600" dirty="0" err="1"/>
              <a:t>time</a:t>
            </a:r>
            <a:r>
              <a:rPr lang="pl-PL" sz="3600" dirty="0"/>
              <a:t> of the GA </a:t>
            </a:r>
            <a:r>
              <a:rPr lang="pl-PL" sz="3600" dirty="0" err="1"/>
              <a:t>release</a:t>
            </a:r>
            <a:r>
              <a:rPr lang="pl-PL" sz="3600" dirty="0"/>
              <a:t>. </a:t>
            </a:r>
            <a:r>
              <a:rPr lang="pl-PL" sz="3600" b="1" dirty="0"/>
              <a:t>The </a:t>
            </a:r>
            <a:r>
              <a:rPr lang="pl-PL" sz="3600" b="1" dirty="0" err="1"/>
              <a:t>support</a:t>
            </a:r>
            <a:r>
              <a:rPr lang="pl-PL" sz="3600" b="1" dirty="0"/>
              <a:t> of </a:t>
            </a:r>
            <a:r>
              <a:rPr lang="pl-PL" sz="3600" b="1" dirty="0" err="1"/>
              <a:t>these</a:t>
            </a:r>
            <a:r>
              <a:rPr lang="pl-PL" sz="3600" b="1" dirty="0"/>
              <a:t> </a:t>
            </a:r>
            <a:r>
              <a:rPr lang="pl-PL" sz="3600" b="1" dirty="0" err="1"/>
              <a:t>features</a:t>
            </a:r>
            <a:r>
              <a:rPr lang="pl-PL" sz="3600" b="1" dirty="0"/>
              <a:t> </a:t>
            </a:r>
            <a:r>
              <a:rPr lang="pl-PL" sz="3600" b="1" dirty="0" err="1"/>
              <a:t>will</a:t>
            </a:r>
            <a:r>
              <a:rPr lang="pl-PL" sz="3600" b="1" dirty="0"/>
              <a:t> be </a:t>
            </a:r>
            <a:r>
              <a:rPr lang="pl-PL" sz="3600" b="1" dirty="0" err="1"/>
              <a:t>increasingly</a:t>
            </a:r>
            <a:r>
              <a:rPr lang="pl-PL" sz="3600" b="1" dirty="0"/>
              <a:t> </a:t>
            </a:r>
            <a:r>
              <a:rPr lang="pl-PL" sz="3600" b="1" dirty="0" err="1"/>
              <a:t>enabled</a:t>
            </a:r>
            <a:r>
              <a:rPr lang="pl-PL" sz="3600" b="1" dirty="0"/>
              <a:t> </a:t>
            </a:r>
            <a:r>
              <a:rPr lang="pl-PL" sz="3600" b="1" dirty="0" err="1"/>
              <a:t>over</a:t>
            </a:r>
            <a:r>
              <a:rPr lang="pl-PL" sz="3600" b="1" dirty="0"/>
              <a:t> </a:t>
            </a:r>
            <a:r>
              <a:rPr lang="pl-PL" sz="3600" b="1" dirty="0" err="1"/>
              <a:t>time</a:t>
            </a:r>
            <a:r>
              <a:rPr lang="pl-PL" sz="3600" b="1" dirty="0"/>
              <a:t>.</a:t>
            </a:r>
            <a:r>
              <a:rPr lang="pl-PL" sz="36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2053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24</a:t>
            </a:fld>
            <a:endParaRPr lang="pl-PL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D2135C28-573E-B045-8609-2F404ED9C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255" y="870641"/>
            <a:ext cx="6623121" cy="5006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895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25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251520" y="1700808"/>
            <a:ext cx="856895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i="1" dirty="0"/>
              <a:t>„First of </a:t>
            </a:r>
            <a:r>
              <a:rPr lang="pl-PL" sz="2800" i="1" dirty="0" err="1"/>
              <a:t>all</a:t>
            </a:r>
            <a:r>
              <a:rPr lang="pl-PL" sz="2800" i="1" dirty="0"/>
              <a:t>, </a:t>
            </a:r>
            <a:r>
              <a:rPr lang="pl-PL" sz="2800" i="1" dirty="0" err="1"/>
              <a:t>thank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for </a:t>
            </a:r>
            <a:r>
              <a:rPr lang="pl-PL" sz="2800" i="1" dirty="0" err="1"/>
              <a:t>building</a:t>
            </a:r>
            <a:r>
              <a:rPr lang="pl-PL" sz="2800" i="1" dirty="0"/>
              <a:t> a talk </a:t>
            </a:r>
            <a:r>
              <a:rPr lang="pl-PL" sz="2800" i="1" dirty="0" err="1"/>
              <a:t>around</a:t>
            </a:r>
            <a:r>
              <a:rPr lang="pl-PL" sz="2800" i="1" dirty="0"/>
              <a:t> SQL Server! We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working</a:t>
            </a:r>
            <a:r>
              <a:rPr lang="pl-PL" sz="2800" i="1" dirty="0"/>
              <a:t> on </a:t>
            </a:r>
            <a:r>
              <a:rPr lang="pl-PL" sz="2800" i="1" dirty="0" err="1"/>
              <a:t>two</a:t>
            </a:r>
            <a:r>
              <a:rPr lang="pl-PL" sz="2800" i="1" dirty="0"/>
              <a:t> </a:t>
            </a:r>
            <a:r>
              <a:rPr lang="pl-PL" sz="2800" i="1" dirty="0" err="1"/>
              <a:t>features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on the "not-</a:t>
            </a:r>
            <a:r>
              <a:rPr lang="pl-PL" sz="2800" i="1" dirty="0" err="1"/>
              <a:t>yet</a:t>
            </a:r>
            <a:r>
              <a:rPr lang="pl-PL" sz="2800" i="1" dirty="0"/>
              <a:t>-</a:t>
            </a:r>
            <a:r>
              <a:rPr lang="pl-PL" sz="2800" i="1" dirty="0" err="1"/>
              <a:t>supported</a:t>
            </a:r>
            <a:r>
              <a:rPr lang="pl-PL" sz="2800" i="1" dirty="0"/>
              <a:t>" list </a:t>
            </a:r>
            <a:r>
              <a:rPr lang="pl-PL" sz="2800" i="1" dirty="0" err="1"/>
              <a:t>which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mentioned</a:t>
            </a:r>
            <a:r>
              <a:rPr lang="pl-PL" sz="2800" i="1" dirty="0"/>
              <a:t> in the SQL Server </a:t>
            </a:r>
            <a:r>
              <a:rPr lang="pl-PL" sz="2800" i="1" dirty="0" err="1"/>
              <a:t>vNext</a:t>
            </a:r>
            <a:r>
              <a:rPr lang="pl-PL" sz="2800" i="1" dirty="0"/>
              <a:t> </a:t>
            </a:r>
            <a:r>
              <a:rPr lang="pl-PL" sz="2800" i="1" dirty="0" err="1"/>
              <a:t>Early</a:t>
            </a:r>
            <a:r>
              <a:rPr lang="pl-PL" sz="2800" i="1" dirty="0"/>
              <a:t> </a:t>
            </a:r>
            <a:r>
              <a:rPr lang="pl-PL" sz="2800" i="1" dirty="0" err="1"/>
              <a:t>Adopters</a:t>
            </a:r>
            <a:r>
              <a:rPr lang="pl-PL" sz="2800" i="1" dirty="0"/>
              <a:t> </a:t>
            </a:r>
            <a:r>
              <a:rPr lang="pl-PL" sz="2800" i="1" dirty="0" err="1"/>
              <a:t>page</a:t>
            </a:r>
            <a:r>
              <a:rPr lang="pl-PL" sz="2800" i="1" dirty="0"/>
              <a:t> (http://</a:t>
            </a:r>
            <a:r>
              <a:rPr lang="pl-PL" sz="2800" i="1" dirty="0" err="1"/>
              <a:t>aka.ms</a:t>
            </a:r>
            <a:r>
              <a:rPr lang="pl-PL" sz="2800" i="1" dirty="0"/>
              <a:t>/</a:t>
            </a:r>
            <a:r>
              <a:rPr lang="pl-PL" sz="2800" i="1" dirty="0" err="1"/>
              <a:t>sqleap</a:t>
            </a:r>
            <a:r>
              <a:rPr lang="pl-PL" sz="2800" i="1" dirty="0"/>
              <a:t>)</a:t>
            </a:r>
          </a:p>
          <a:p>
            <a:endParaRPr lang="pl-PL" sz="2800" i="1" dirty="0"/>
          </a:p>
          <a:p>
            <a:r>
              <a:rPr lang="pl-PL" sz="2800" i="1" dirty="0" err="1"/>
              <a:t>Customers</a:t>
            </a:r>
            <a:r>
              <a:rPr lang="pl-PL" sz="2800" i="1" dirty="0"/>
              <a:t> </a:t>
            </a:r>
            <a:r>
              <a:rPr lang="pl-PL" sz="2800" i="1" dirty="0" err="1"/>
              <a:t>can</a:t>
            </a:r>
            <a:r>
              <a:rPr lang="pl-PL" sz="2800" i="1" dirty="0"/>
              <a:t> </a:t>
            </a:r>
            <a:r>
              <a:rPr lang="pl-PL" sz="2800" i="1" dirty="0" err="1"/>
              <a:t>come</a:t>
            </a:r>
            <a:r>
              <a:rPr lang="pl-PL" sz="2800" i="1" dirty="0"/>
              <a:t> </a:t>
            </a:r>
            <a:r>
              <a:rPr lang="pl-PL" sz="2800" i="1" dirty="0" err="1"/>
              <a:t>here</a:t>
            </a:r>
            <a:r>
              <a:rPr lang="pl-PL" sz="2800" i="1" dirty="0"/>
              <a:t> </a:t>
            </a:r>
            <a:r>
              <a:rPr lang="pl-PL" sz="2800" i="1" dirty="0" err="1"/>
              <a:t>if</a:t>
            </a:r>
            <a:r>
              <a:rPr lang="pl-PL" sz="2800" i="1" dirty="0"/>
              <a:t> </a:t>
            </a:r>
            <a:r>
              <a:rPr lang="pl-PL" sz="2800" i="1" dirty="0" err="1"/>
              <a:t>they</a:t>
            </a:r>
            <a:r>
              <a:rPr lang="pl-PL" sz="2800" i="1" dirty="0"/>
              <a:t> want to </a:t>
            </a:r>
            <a:r>
              <a:rPr lang="pl-PL" sz="2800" i="1" dirty="0" err="1"/>
              <a:t>try</a:t>
            </a:r>
            <a:r>
              <a:rPr lang="pl-PL" sz="2800" i="1" dirty="0"/>
              <a:t> Replication and Distributed </a:t>
            </a:r>
            <a:r>
              <a:rPr lang="pl-PL" sz="2800" i="1" dirty="0" err="1"/>
              <a:t>Transactions</a:t>
            </a:r>
            <a:r>
              <a:rPr lang="pl-PL" sz="2800" i="1" dirty="0"/>
              <a:t>.”</a:t>
            </a:r>
          </a:p>
          <a:p>
            <a:endParaRPr lang="pl-PL" sz="2800" dirty="0"/>
          </a:p>
          <a:p>
            <a:pPr algn="r"/>
            <a:r>
              <a:rPr lang="pl-PL" sz="2800" b="1" dirty="0"/>
              <a:t>SQL Server Engineering Team</a:t>
            </a:r>
          </a:p>
        </p:txBody>
      </p:sp>
    </p:spTree>
    <p:extLst>
      <p:ext uri="{BB962C8B-B14F-4D97-AF65-F5344CB8AC3E}">
        <p14:creationId xmlns:p14="http://schemas.microsoft.com/office/powerpoint/2010/main" val="6800554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26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251520" y="1700808"/>
            <a:ext cx="856895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i="1" dirty="0"/>
              <a:t>„For </a:t>
            </a:r>
            <a:r>
              <a:rPr lang="pl-PL" sz="2800" i="1" dirty="0" err="1"/>
              <a:t>now</a:t>
            </a:r>
            <a:r>
              <a:rPr lang="pl-PL" sz="2800" i="1" dirty="0"/>
              <a:t>, </a:t>
            </a:r>
            <a:r>
              <a:rPr lang="pl-PL" sz="2800" i="1" dirty="0" err="1"/>
              <a:t>just</a:t>
            </a:r>
            <a:r>
              <a:rPr lang="pl-PL" sz="2800" i="1" dirty="0"/>
              <a:t> </a:t>
            </a:r>
            <a:r>
              <a:rPr lang="pl-PL" sz="2800" i="1" dirty="0" err="1"/>
              <a:t>these</a:t>
            </a:r>
            <a:r>
              <a:rPr lang="pl-PL" sz="2800" i="1" dirty="0"/>
              <a:t> </a:t>
            </a:r>
            <a:r>
              <a:rPr lang="pl-PL" sz="2800" i="1" dirty="0" err="1"/>
              <a:t>two</a:t>
            </a:r>
            <a:r>
              <a:rPr lang="pl-PL" sz="2800" i="1" dirty="0"/>
              <a:t> </a:t>
            </a:r>
            <a:r>
              <a:rPr lang="pl-PL" sz="2800" i="1" dirty="0" err="1"/>
              <a:t>things</a:t>
            </a:r>
            <a:r>
              <a:rPr lang="pl-PL" sz="2800" i="1" dirty="0"/>
              <a:t> – we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planning</a:t>
            </a:r>
            <a:r>
              <a:rPr lang="pl-PL" sz="2800" i="1" dirty="0"/>
              <a:t> on </a:t>
            </a:r>
            <a:r>
              <a:rPr lang="pl-PL" sz="2800" i="1" dirty="0" err="1"/>
              <a:t>continuing</a:t>
            </a:r>
            <a:r>
              <a:rPr lang="pl-PL" sz="2800" i="1" dirty="0"/>
              <a:t> to </a:t>
            </a:r>
            <a:r>
              <a:rPr lang="pl-PL" sz="2800" i="1" dirty="0" err="1"/>
              <a:t>shrink</a:t>
            </a:r>
            <a:r>
              <a:rPr lang="pl-PL" sz="2800" i="1" dirty="0"/>
              <a:t> </a:t>
            </a:r>
            <a:r>
              <a:rPr lang="pl-PL" sz="2800" i="1" dirty="0" err="1"/>
              <a:t>this</a:t>
            </a:r>
            <a:r>
              <a:rPr lang="pl-PL" sz="2800" i="1" dirty="0"/>
              <a:t> list but </a:t>
            </a:r>
            <a:r>
              <a:rPr lang="pl-PL" sz="2800" i="1" dirty="0" err="1"/>
              <a:t>nothing</a:t>
            </a:r>
            <a:r>
              <a:rPr lang="pl-PL" sz="2800" i="1" dirty="0"/>
              <a:t> </a:t>
            </a:r>
            <a:r>
              <a:rPr lang="pl-PL" sz="2800" i="1" dirty="0" err="1"/>
              <a:t>concrete</a:t>
            </a:r>
            <a:r>
              <a:rPr lang="pl-PL" sz="2800" i="1" dirty="0"/>
              <a:t> </a:t>
            </a:r>
            <a:r>
              <a:rPr lang="pl-PL" sz="2800" i="1" dirty="0" err="1"/>
              <a:t>besides</a:t>
            </a:r>
            <a:r>
              <a:rPr lang="pl-PL" sz="2800" i="1" dirty="0"/>
              <a:t> </a:t>
            </a:r>
            <a:r>
              <a:rPr lang="pl-PL" sz="2800" i="1" dirty="0" err="1"/>
              <a:t>replication</a:t>
            </a:r>
            <a:r>
              <a:rPr lang="pl-PL" sz="2800" i="1" dirty="0"/>
              <a:t>/</a:t>
            </a:r>
            <a:r>
              <a:rPr lang="pl-PL" sz="2800" i="1" dirty="0" err="1"/>
              <a:t>distributed</a:t>
            </a:r>
            <a:r>
              <a:rPr lang="pl-PL" sz="2800" i="1" dirty="0"/>
              <a:t> </a:t>
            </a:r>
            <a:r>
              <a:rPr lang="pl-PL" sz="2800" i="1" dirty="0" err="1"/>
              <a:t>transactions</a:t>
            </a:r>
            <a:r>
              <a:rPr lang="pl-PL" sz="2800" i="1" dirty="0"/>
              <a:t>. Do </a:t>
            </a:r>
            <a:r>
              <a:rPr lang="pl-PL" sz="2800" i="1" dirty="0" err="1"/>
              <a:t>share</a:t>
            </a:r>
            <a:r>
              <a:rPr lang="pl-PL" sz="2800" i="1" dirty="0"/>
              <a:t> the feedback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have</a:t>
            </a:r>
            <a:r>
              <a:rPr lang="pl-PL" sz="2800" i="1" dirty="0"/>
              <a:t> from the </a:t>
            </a:r>
            <a:r>
              <a:rPr lang="pl-PL" sz="2800" i="1" dirty="0" err="1"/>
              <a:t>session</a:t>
            </a:r>
            <a:r>
              <a:rPr lang="pl-PL" sz="2800" i="1" dirty="0"/>
              <a:t> </a:t>
            </a:r>
            <a:r>
              <a:rPr lang="pl-PL" sz="2800" i="1" dirty="0" err="1"/>
              <a:t>about</a:t>
            </a:r>
            <a:r>
              <a:rPr lang="pl-PL" sz="2800" i="1" dirty="0"/>
              <a:t> </a:t>
            </a:r>
            <a:r>
              <a:rPr lang="pl-PL" sz="2800" i="1" dirty="0" err="1"/>
              <a:t>features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SQL Server </a:t>
            </a:r>
            <a:r>
              <a:rPr lang="pl-PL" sz="2800" i="1" dirty="0" err="1"/>
              <a:t>users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asking</a:t>
            </a:r>
            <a:r>
              <a:rPr lang="pl-PL" sz="2800" i="1" dirty="0"/>
              <a:t> for. </a:t>
            </a:r>
            <a:r>
              <a:rPr lang="pl-PL" sz="2800" b="1" i="1" dirty="0" err="1"/>
              <a:t>If</a:t>
            </a:r>
            <a:r>
              <a:rPr lang="pl-PL" sz="2800" b="1" i="1" dirty="0"/>
              <a:t> </a:t>
            </a:r>
            <a:r>
              <a:rPr lang="pl-PL" sz="2800" b="1" i="1" dirty="0" err="1"/>
              <a:t>there</a:t>
            </a:r>
            <a:r>
              <a:rPr lang="pl-PL" sz="2800" b="1" i="1" dirty="0"/>
              <a:t> </a:t>
            </a:r>
            <a:r>
              <a:rPr lang="pl-PL" sz="2800" b="1" i="1" dirty="0" err="1"/>
              <a:t>are</a:t>
            </a:r>
            <a:r>
              <a:rPr lang="pl-PL" sz="2800" b="1" i="1" dirty="0"/>
              <a:t> </a:t>
            </a:r>
            <a:r>
              <a:rPr lang="pl-PL" sz="2800" b="1" i="1" dirty="0" err="1"/>
              <a:t>any</a:t>
            </a:r>
            <a:r>
              <a:rPr lang="pl-PL" sz="2800" b="1" i="1" dirty="0"/>
              <a:t> </a:t>
            </a:r>
            <a:r>
              <a:rPr lang="pl-PL" sz="2800" b="1" i="1" dirty="0" err="1"/>
              <a:t>blockers</a:t>
            </a:r>
            <a:r>
              <a:rPr lang="pl-PL" sz="2800" b="1" i="1" dirty="0"/>
              <a:t>, </a:t>
            </a:r>
            <a:r>
              <a:rPr lang="pl-PL" sz="2800" b="1" i="1" dirty="0" err="1"/>
              <a:t>feel</a:t>
            </a:r>
            <a:r>
              <a:rPr lang="pl-PL" sz="2800" b="1" i="1" dirty="0"/>
              <a:t> </a:t>
            </a:r>
            <a:r>
              <a:rPr lang="pl-PL" sz="2800" b="1" i="1" dirty="0" err="1"/>
              <a:t>free</a:t>
            </a:r>
            <a:r>
              <a:rPr lang="pl-PL" sz="2800" b="1" i="1" dirty="0"/>
              <a:t> to </a:t>
            </a:r>
            <a:r>
              <a:rPr lang="pl-PL" sz="2800" b="1" i="1" dirty="0" err="1"/>
              <a:t>reach</a:t>
            </a:r>
            <a:r>
              <a:rPr lang="pl-PL" sz="2800" b="1" i="1" dirty="0"/>
              <a:t> out to me/</a:t>
            </a:r>
            <a:r>
              <a:rPr lang="pl-PL" sz="2800" b="1" i="1" dirty="0" err="1"/>
              <a:t>share</a:t>
            </a:r>
            <a:r>
              <a:rPr lang="pl-PL" sz="2800" b="1" i="1" dirty="0"/>
              <a:t>, my </a:t>
            </a:r>
            <a:r>
              <a:rPr lang="pl-PL" sz="2800" b="1" i="1" dirty="0" err="1"/>
              <a:t>contact</a:t>
            </a:r>
            <a:r>
              <a:rPr lang="pl-PL" sz="2800" b="1" i="1" dirty="0"/>
              <a:t>. Happy to </a:t>
            </a:r>
            <a:r>
              <a:rPr lang="pl-PL" sz="2800" b="1" i="1" dirty="0" err="1"/>
              <a:t>help</a:t>
            </a:r>
            <a:r>
              <a:rPr lang="pl-PL" sz="2800" b="1" i="1" dirty="0"/>
              <a:t> </a:t>
            </a:r>
            <a:r>
              <a:rPr lang="pl-PL" sz="2800" b="1" i="1" dirty="0" err="1"/>
              <a:t>unblock</a:t>
            </a:r>
            <a:r>
              <a:rPr lang="pl-PL" sz="2800" b="1" i="1" dirty="0"/>
              <a:t>.</a:t>
            </a:r>
            <a:r>
              <a:rPr lang="pl-PL" sz="2800" i="1" dirty="0"/>
              <a:t>”</a:t>
            </a:r>
          </a:p>
          <a:p>
            <a:endParaRPr lang="pl-PL" sz="2800" dirty="0"/>
          </a:p>
          <a:p>
            <a:pPr algn="r"/>
            <a:r>
              <a:rPr lang="pl-PL" sz="2800" b="1" dirty="0" err="1"/>
              <a:t>Vin</a:t>
            </a:r>
            <a:r>
              <a:rPr lang="pl-PL" sz="2800" b="1" dirty="0"/>
              <a:t> </a:t>
            </a:r>
            <a:r>
              <a:rPr lang="pl-PL" sz="2800" b="1" dirty="0" err="1"/>
              <a:t>Yu</a:t>
            </a:r>
            <a:r>
              <a:rPr lang="pl-PL" sz="2800" b="1" dirty="0"/>
              <a:t>, Microsoft (</a:t>
            </a:r>
            <a:r>
              <a:rPr lang="pl-PL" sz="2800" b="1" dirty="0" err="1"/>
              <a:t>vinsonyu@microsoft.com</a:t>
            </a:r>
            <a:r>
              <a:rPr lang="pl-PL" sz="28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738117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C5BB53B-4BF8-7A4D-9FC0-0C5C8101C3ED}" type="slidenum">
              <a:rPr lang="pl-PL" smtClean="0"/>
              <a:pPr algn="ctr"/>
              <a:t>27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251520" y="1700808"/>
            <a:ext cx="85689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dirty="0">
                <a:hlinkClick r:id="rId2"/>
              </a:rPr>
              <a:t>https://lnx.azurewebsites.net/sqlform</a:t>
            </a:r>
            <a:endParaRPr lang="pl-PL" sz="4000" dirty="0"/>
          </a:p>
        </p:txBody>
      </p:sp>
    </p:spTree>
    <p:extLst>
      <p:ext uri="{BB962C8B-B14F-4D97-AF65-F5344CB8AC3E}">
        <p14:creationId xmlns:p14="http://schemas.microsoft.com/office/powerpoint/2010/main" val="2498985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numeru slajdu 3">
            <a:extLst>
              <a:ext uri="{FF2B5EF4-FFF2-40B4-BE49-F238E27FC236}">
                <a16:creationId xmlns:a16="http://schemas.microsoft.com/office/drawing/2014/main" id="{ADF42201-8FF3-4840-A45D-967999B3E60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5BB53B-4BF8-7A4D-9FC0-0C5C8101C3ED}" type="slidenum">
              <a:rPr lang="pl-PL" smtClean="0"/>
              <a:pPr/>
              <a:t>3</a:t>
            </a:fld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846AE3E-6EB5-AD4B-B66B-7FF492540FBD}"/>
              </a:ext>
            </a:extLst>
          </p:cNvPr>
          <p:cNvSpPr txBox="1"/>
          <p:nvPr/>
        </p:nvSpPr>
        <p:spPr>
          <a:xfrm>
            <a:off x="755576" y="1700808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/>
              <a:t>Wstęp – coś pozytywnego</a:t>
            </a:r>
          </a:p>
        </p:txBody>
      </p:sp>
    </p:spTree>
    <p:extLst>
      <p:ext uri="{BB962C8B-B14F-4D97-AF65-F5344CB8AC3E}">
        <p14:creationId xmlns:p14="http://schemas.microsoft.com/office/powerpoint/2010/main" val="2958893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5020CE63-0222-4679-A313-A6947B32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pl-PL" dirty="0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0E54DBC-E9A5-4423-AE6A-4825355BE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Server on Linux – </a:t>
            </a:r>
            <a:r>
              <a:rPr lang="en-US" dirty="0" err="1"/>
              <a:t>scenariusz</a:t>
            </a:r>
            <a:r>
              <a:rPr lang="en-US" dirty="0"/>
              <a:t> </a:t>
            </a:r>
            <a:r>
              <a:rPr lang="en-US" dirty="0" err="1"/>
              <a:t>dla</a:t>
            </a:r>
            <a:r>
              <a:rPr lang="en-US" dirty="0"/>
              <a:t> </a:t>
            </a:r>
            <a:r>
              <a:rPr lang="en-US" dirty="0" err="1"/>
              <a:t>leniwych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40046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5020CE63-0222-4679-A313-A6947B32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pl-PL" dirty="0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0E54DBC-E9A5-4423-AE6A-4825355BE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Server on Linux – </a:t>
            </a:r>
            <a:r>
              <a:rPr lang="en-US" dirty="0" err="1"/>
              <a:t>scenariusz</a:t>
            </a:r>
            <a:r>
              <a:rPr lang="en-US" dirty="0"/>
              <a:t> </a:t>
            </a:r>
            <a:r>
              <a:rPr lang="en-US" dirty="0" err="1"/>
              <a:t>dla</a:t>
            </a:r>
            <a:r>
              <a:rPr lang="en-US" dirty="0"/>
              <a:t> </a:t>
            </a:r>
            <a:r>
              <a:rPr lang="en-US" dirty="0" err="1"/>
              <a:t>lubiących</a:t>
            </a:r>
            <a:r>
              <a:rPr lang="en-US" dirty="0"/>
              <a:t> </a:t>
            </a:r>
            <a:r>
              <a:rPr lang="en-US" dirty="0" err="1"/>
              <a:t>kontrolę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24472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>
            <a:extLst>
              <a:ext uri="{FF2B5EF4-FFF2-40B4-BE49-F238E27FC236}">
                <a16:creationId xmlns:a16="http://schemas.microsoft.com/office/drawing/2014/main" id="{61704976-67EA-ED4A-BFC7-8D200B69E43E}"/>
              </a:ext>
            </a:extLst>
          </p:cNvPr>
          <p:cNvSpPr/>
          <p:nvPr/>
        </p:nvSpPr>
        <p:spPr>
          <a:xfrm>
            <a:off x="2123728" y="2204864"/>
            <a:ext cx="5598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sudo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apt-get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install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-y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mssql-server</a:t>
            </a:r>
            <a:endParaRPr lang="pl-PL" dirty="0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7159DDE2-023C-1C43-82A7-D94300AA423E}"/>
              </a:ext>
            </a:extLst>
          </p:cNvPr>
          <p:cNvSpPr/>
          <p:nvPr/>
        </p:nvSpPr>
        <p:spPr>
          <a:xfrm>
            <a:off x="2123728" y="2996952"/>
            <a:ext cx="423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sudo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yum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-y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mssql-server</a:t>
            </a:r>
            <a:endParaRPr lang="pl-PL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EC433814-7135-6545-9819-EC63D23F106F}"/>
              </a:ext>
            </a:extLst>
          </p:cNvPr>
          <p:cNvSpPr/>
          <p:nvPr/>
        </p:nvSpPr>
        <p:spPr>
          <a:xfrm>
            <a:off x="2123728" y="3789040"/>
            <a:ext cx="4616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sudo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zypper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-y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mssql-server</a:t>
            </a:r>
            <a:endParaRPr lang="pl-PL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277E586D-CC22-F248-A554-0C84D5D32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546618"/>
            <a:ext cx="1270000" cy="127000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1D86F334-1C34-BE44-A228-AA28B3CFE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336" y="3573098"/>
            <a:ext cx="890240" cy="801216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B0311F52-9B72-EE41-901E-4C9A931BD5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632" y="2142530"/>
            <a:ext cx="770864" cy="611552"/>
          </a:xfrm>
          <a:prstGeom prst="rect">
            <a:avLst/>
          </a:prstGeom>
        </p:spPr>
      </p:pic>
      <p:sp>
        <p:nvSpPr>
          <p:cNvPr id="9" name="Prostokąt 8">
            <a:extLst>
              <a:ext uri="{FF2B5EF4-FFF2-40B4-BE49-F238E27FC236}">
                <a16:creationId xmlns:a16="http://schemas.microsoft.com/office/drawing/2014/main" id="{243EFCE3-A777-FF42-A4E8-2AC5142B9E3D}"/>
              </a:ext>
            </a:extLst>
          </p:cNvPr>
          <p:cNvSpPr/>
          <p:nvPr/>
        </p:nvSpPr>
        <p:spPr>
          <a:xfrm>
            <a:off x="2025576" y="5031462"/>
            <a:ext cx="53482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sudo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/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opt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mssql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/bin/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mssql-conf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setup</a:t>
            </a:r>
          </a:p>
          <a:p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systemctl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status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mssql-server</a:t>
            </a:r>
            <a:endParaRPr lang="pl-PL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745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5020CE63-0222-4679-A313-A6947B32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pl-PL" dirty="0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0E54DBC-E9A5-4423-AE6A-4825355BE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Server on Linux – </a:t>
            </a:r>
            <a:r>
              <a:rPr lang="en-US" dirty="0" err="1"/>
              <a:t>scenariusz</a:t>
            </a:r>
            <a:r>
              <a:rPr lang="en-US" dirty="0"/>
              <a:t> </a:t>
            </a:r>
            <a:r>
              <a:rPr lang="en-US" dirty="0" err="1"/>
              <a:t>dla</a:t>
            </a:r>
            <a:r>
              <a:rPr lang="en-US" dirty="0"/>
              <a:t> </a:t>
            </a:r>
            <a:r>
              <a:rPr lang="en-US" dirty="0" err="1"/>
              <a:t>hipsterów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7885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F105CA42-D70A-B34E-B0CC-F80D587D26C5}"/>
              </a:ext>
            </a:extLst>
          </p:cNvPr>
          <p:cNvSpPr/>
          <p:nvPr/>
        </p:nvSpPr>
        <p:spPr>
          <a:xfrm>
            <a:off x="1475656" y="3501008"/>
            <a:ext cx="63367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sudo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docker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run -e 'ACCEPT_EULA=Y' -e 'SA_PASSWORD=YourStrongP@ssw0rd' \</a:t>
            </a:r>
          </a:p>
          <a:p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  -p 1433:1433 --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sql1 \</a:t>
            </a:r>
          </a:p>
          <a:p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  -d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microsoft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/mssql-server-linux:2017-latest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BC83942A-A37A-1240-BA32-5347876D7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940" y="1628800"/>
            <a:ext cx="5796136" cy="170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984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F105CA42-D70A-B34E-B0CC-F80D587D26C5}"/>
              </a:ext>
            </a:extLst>
          </p:cNvPr>
          <p:cNvSpPr/>
          <p:nvPr/>
        </p:nvSpPr>
        <p:spPr>
          <a:xfrm>
            <a:off x="1475656" y="3501008"/>
            <a:ext cx="63367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az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container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create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--image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microsoft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/mssql-server-linux:2017-latest --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mssql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--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resource-group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sqlday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--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cpu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2 --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memory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4 --port 1433 --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ip-address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public -e 'ACCEPT_EULA=Y' 'MSSQL_SA_PASSWORD=YourStrongP@ssw0rd' 'MSSQL_PID=Developer' 'MSSQL_COLLATION=Latin1_General_CI_AS' 'MSSQL_ENABLE_HADR=Y' --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location</a:t>
            </a:r>
            <a:r>
              <a:rPr lang="pl-PL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  <a:cs typeface="Consolas" panose="020B0609020204030204" pitchFamily="49" charset="0"/>
              </a:rPr>
              <a:t>westeurope</a:t>
            </a:r>
            <a:endParaRPr lang="pl-PL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BC83942A-A37A-1240-BA32-5347876D7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940" y="1628800"/>
            <a:ext cx="5796136" cy="1706640"/>
          </a:xfrm>
          <a:prstGeom prst="rect">
            <a:avLst/>
          </a:prstGeom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EC7827A0-71FA-6948-8DD6-DFD9F11E3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162946"/>
            <a:ext cx="5040647" cy="146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617355"/>
      </p:ext>
    </p:extLst>
  </p:cSld>
  <p:clrMapOvr>
    <a:masterClrMapping/>
  </p:clrMapOvr>
</p:sld>
</file>

<file path=ppt/theme/theme1.xml><?xml version="1.0" encoding="utf-8"?>
<a:theme xmlns:a="http://schemas.openxmlformats.org/drawingml/2006/main" name="Motyw2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tyw2" id="{3E448EB5-774B-461A-8124-EA406C713B1A}" vid="{5CF9D57A-5E5F-4F1B-94EE-8D3CA1AFF2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1C96A798680742B33A0ADD32F14451" ma:contentTypeVersion="8" ma:contentTypeDescription="Create a new document." ma:contentTypeScope="" ma:versionID="fd99cba440b4434c804831024b4190c5">
  <xsd:schema xmlns:xsd="http://www.w3.org/2001/XMLSchema" xmlns:xs="http://www.w3.org/2001/XMLSchema" xmlns:p="http://schemas.microsoft.com/office/2006/metadata/properties" xmlns:ns2="1e38a84a-0a9d-4fd2-8f3e-b3572424a079" xmlns:ns3="1f0a140a-8aea-4c2f-8328-a34ab5a9c708" targetNamespace="http://schemas.microsoft.com/office/2006/metadata/properties" ma:root="true" ma:fieldsID="5854e30a67b484665d9f319270189fcd" ns2:_="" ns3:_="">
    <xsd:import namespace="1e38a84a-0a9d-4fd2-8f3e-b3572424a079"/>
    <xsd:import namespace="1f0a140a-8aea-4c2f-8328-a34ab5a9c70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38a84a-0a9d-4fd2-8f3e-b3572424a0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0a140a-8aea-4c2f-8328-a34ab5a9c70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983110-18BB-45FE-AE94-87BA968BB65B}"/>
</file>

<file path=customXml/itemProps2.xml><?xml version="1.0" encoding="utf-8"?>
<ds:datastoreItem xmlns:ds="http://schemas.openxmlformats.org/officeDocument/2006/customXml" ds:itemID="{47453E97-1B50-4DD0-9209-0B54F03AFCD3}"/>
</file>

<file path=customXml/itemProps3.xml><?xml version="1.0" encoding="utf-8"?>
<ds:datastoreItem xmlns:ds="http://schemas.openxmlformats.org/officeDocument/2006/customXml" ds:itemID="{465B4890-DEA1-4905-BF81-51D02C0A2AD5}"/>
</file>

<file path=docProps/app.xml><?xml version="1.0" encoding="utf-8"?>
<Properties xmlns="http://schemas.openxmlformats.org/officeDocument/2006/extended-properties" xmlns:vt="http://schemas.openxmlformats.org/officeDocument/2006/docPropsVTypes">
  <Template>Prezentacja4_3</Template>
  <TotalTime>3669</TotalTime>
  <Words>777</Words>
  <Application>Microsoft Macintosh PowerPoint</Application>
  <PresentationFormat>Pokaz na ekranie (4:3)</PresentationFormat>
  <Paragraphs>113</Paragraphs>
  <Slides>27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27</vt:i4>
      </vt:variant>
    </vt:vector>
  </HeadingPairs>
  <TitlesOfParts>
    <vt:vector size="31" baseType="lpstr">
      <vt:lpstr>Arial</vt:lpstr>
      <vt:lpstr>Calibri</vt:lpstr>
      <vt:lpstr>Consolas</vt:lpstr>
      <vt:lpstr>Motyw2</vt:lpstr>
      <vt:lpstr>Co jest (NIE) możliwe z Microsoft SQL Server na systemie Linux (na Azure)</vt:lpstr>
      <vt:lpstr>SQL Server on Linux</vt:lpstr>
      <vt:lpstr>Prezentacja programu PowerPoint</vt:lpstr>
      <vt:lpstr>DEMO</vt:lpstr>
      <vt:lpstr>DEMO</vt:lpstr>
      <vt:lpstr>Prezentacja programu PowerPoint</vt:lpstr>
      <vt:lpstr>DEMO</vt:lpstr>
      <vt:lpstr>Prezentacja programu PowerPoint</vt:lpstr>
      <vt:lpstr>Prezentacja programu PowerPoint</vt:lpstr>
      <vt:lpstr>Prezentacja programu PowerPoint</vt:lpstr>
      <vt:lpstr>Prezentacja programu PowerPoint</vt:lpstr>
      <vt:lpstr>Database engine</vt:lpstr>
      <vt:lpstr>SQL Server Agent</vt:lpstr>
      <vt:lpstr>High Availability</vt:lpstr>
      <vt:lpstr>Security</vt:lpstr>
      <vt:lpstr>Services</vt:lpstr>
      <vt:lpstr>Management</vt:lpstr>
      <vt:lpstr>SSIS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>PLSSUG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Kulgan</dc:creator>
  <cp:lastModifiedBy>Michał Smereczyński</cp:lastModifiedBy>
  <cp:revision>235</cp:revision>
  <dcterms:created xsi:type="dcterms:W3CDTF">2011-11-24T02:19:03Z</dcterms:created>
  <dcterms:modified xsi:type="dcterms:W3CDTF">2018-05-16T10:34:29Z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0x010100F11C96A798680742B33A0ADD32F14451</vt:lpwstr>
  </property>
</Properties>
</file>

<file path=docProps/thumbnail.jpeg>
</file>